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7"/>
  </p:notesMasterIdLst>
  <p:sldIdLst>
    <p:sldId id="283" r:id="rId2"/>
    <p:sldId id="315" r:id="rId3"/>
    <p:sldId id="330" r:id="rId4"/>
    <p:sldId id="331" r:id="rId5"/>
    <p:sldId id="332" r:id="rId6"/>
    <p:sldId id="333" r:id="rId7"/>
    <p:sldId id="334" r:id="rId8"/>
    <p:sldId id="316" r:id="rId9"/>
    <p:sldId id="326" r:id="rId10"/>
    <p:sldId id="317" r:id="rId11"/>
    <p:sldId id="328" r:id="rId12"/>
    <p:sldId id="318" r:id="rId13"/>
    <p:sldId id="335" r:id="rId14"/>
    <p:sldId id="336" r:id="rId15"/>
    <p:sldId id="329"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0000"/>
    <a:srgbClr val="82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660"/>
  </p:normalViewPr>
  <p:slideViewPr>
    <p:cSldViewPr>
      <p:cViewPr>
        <p:scale>
          <a:sx n="150" d="100"/>
          <a:sy n="150" d="100"/>
        </p:scale>
        <p:origin x="120" y="15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23B06-DF56-4703-868E-DBF1B93E90A9}" type="datetimeFigureOut">
              <a:rPr lang="tr-TR" smtClean="0"/>
              <a:pPr/>
              <a:t>24.10.2018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5AC07-8A0E-4CDE-89EB-C721487F7520}" type="slidenum">
              <a:rPr lang="tr-TR" smtClean="0"/>
              <a:pPr/>
              <a:t>‹#›</a:t>
            </a:fld>
            <a:endParaRPr lang="tr-TR"/>
          </a:p>
        </p:txBody>
      </p:sp>
    </p:spTree>
    <p:extLst>
      <p:ext uri="{BB962C8B-B14F-4D97-AF65-F5344CB8AC3E}">
        <p14:creationId xmlns:p14="http://schemas.microsoft.com/office/powerpoint/2010/main" xmlns="" val="191816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61EFBAD9-B6B0-4A41-9F44-32F3953C0E6A}" type="datetimeFigureOut">
              <a:rPr lang="tr-TR" smtClean="0"/>
              <a:pPr/>
              <a:t>24.10.2018</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D4B4F580-DBF3-48C6-95F0-51B868BA962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1EFBAD9-B6B0-4A41-9F44-32F3953C0E6A}" type="datetimeFigureOut">
              <a:rPr lang="tr-TR" smtClean="0"/>
              <a:pPr/>
              <a:t>24.10.2018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D4B4F580-DBF3-48C6-95F0-51B868BA962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1EFBAD9-B6B0-4A41-9F44-32F3953C0E6A}" type="datetimeFigureOut">
              <a:rPr lang="tr-TR" smtClean="0"/>
              <a:pPr/>
              <a:t>24.10.2018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D4B4F580-DBF3-48C6-95F0-51B868BA962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1EFBAD9-B6B0-4A41-9F44-32F3953C0E6A}" type="datetimeFigureOut">
              <a:rPr lang="tr-TR" smtClean="0"/>
              <a:pPr/>
              <a:t>24.10.2018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D4B4F580-DBF3-48C6-95F0-51B868BA962A}" type="slidenum">
              <a:rPr lang="tr-TR" smtClean="0"/>
              <a:pPr/>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61EFBAD9-B6B0-4A41-9F44-32F3953C0E6A}" type="datetimeFigureOut">
              <a:rPr lang="tr-TR" smtClean="0"/>
              <a:pPr/>
              <a:t>24.10.2018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D4B4F580-DBF3-48C6-95F0-51B868BA962A}" type="slidenum">
              <a:rPr lang="tr-TR" smtClean="0"/>
              <a:pPr/>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61EFBAD9-B6B0-4A41-9F44-32F3953C0E6A}" type="datetimeFigureOut">
              <a:rPr lang="tr-TR" smtClean="0"/>
              <a:pPr/>
              <a:t>24.10.2018</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D4B4F580-DBF3-48C6-95F0-51B868BA962A}" type="slidenum">
              <a:rPr lang="tr-TR" smtClean="0"/>
              <a:pPr/>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61EFBAD9-B6B0-4A41-9F44-32F3953C0E6A}" type="datetimeFigureOut">
              <a:rPr lang="tr-TR" smtClean="0"/>
              <a:pPr/>
              <a:t>24.10.2018</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D4B4F580-DBF3-48C6-95F0-51B868BA962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61EFBAD9-B6B0-4A41-9F44-32F3953C0E6A}" type="datetimeFigureOut">
              <a:rPr lang="tr-TR" smtClean="0"/>
              <a:pPr/>
              <a:t>24.10.2018</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D4B4F580-DBF3-48C6-95F0-51B868BA962A}" type="slidenum">
              <a:rPr lang="tr-TR" smtClean="0"/>
              <a:pPr/>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61EFBAD9-B6B0-4A41-9F44-32F3953C0E6A}" type="datetimeFigureOut">
              <a:rPr lang="tr-TR" smtClean="0"/>
              <a:pPr/>
              <a:t>24.10.2018</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D4B4F580-DBF3-48C6-95F0-51B868BA962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61EFBAD9-B6B0-4A41-9F44-32F3953C0E6A}" type="datetimeFigureOut">
              <a:rPr lang="tr-TR" smtClean="0"/>
              <a:pPr/>
              <a:t>24.10.2018</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D4B4F580-DBF3-48C6-95F0-51B868BA962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61EFBAD9-B6B0-4A41-9F44-32F3953C0E6A}" type="datetimeFigureOut">
              <a:rPr lang="tr-TR" smtClean="0"/>
              <a:pPr/>
              <a:t>24.10.2018</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D4B4F580-DBF3-48C6-95F0-51B868BA962A}" type="slidenum">
              <a:rPr lang="tr-TR" smtClean="0"/>
              <a:pPr/>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EFBAD9-B6B0-4A41-9F44-32F3953C0E6A}" type="datetimeFigureOut">
              <a:rPr lang="tr-TR" smtClean="0"/>
              <a:pPr/>
              <a:t>24.10.2018</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4B4F580-DBF3-48C6-95F0-51B868BA962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slide" Target="slide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slide" Target="slide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979715" y="668826"/>
            <a:ext cx="513211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solidFill>
                  <a:srgbClr val="F60000"/>
                </a:solidFill>
                <a:effectLst>
                  <a:outerShdw blurRad="76200" dist="50800" dir="5400000" algn="tl" rotWithShape="0">
                    <a:srgbClr val="000000">
                      <a:alpha val="65000"/>
                    </a:srgbClr>
                  </a:outerShdw>
                </a:effectLst>
              </a:rPr>
              <a:t>PROJE TANITIMI</a:t>
            </a:r>
            <a:endParaRPr lang="tr-TR" sz="5400" b="1" cap="none" spc="50" dirty="0">
              <a:ln w="11430"/>
              <a:solidFill>
                <a:srgbClr val="F60000"/>
              </a:solidFill>
              <a:effectLst>
                <a:outerShdw blurRad="76200" dist="50800" dir="5400000" algn="tl" rotWithShape="0">
                  <a:srgbClr val="000000">
                    <a:alpha val="65000"/>
                  </a:srgbClr>
                </a:outerShdw>
              </a:effectLst>
            </a:endParaRPr>
          </a:p>
        </p:txBody>
      </p:sp>
      <p:sp>
        <p:nvSpPr>
          <p:cNvPr id="12" name="Dikdörtgen 11"/>
          <p:cNvSpPr/>
          <p:nvPr/>
        </p:nvSpPr>
        <p:spPr>
          <a:xfrm>
            <a:off x="2674731" y="5676608"/>
            <a:ext cx="367240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solidFill>
                  <a:srgbClr val="820000"/>
                </a:solidFill>
                <a:effectLst>
                  <a:outerShdw blurRad="76200" dist="50800" dir="5400000" algn="tl" rotWithShape="0">
                    <a:srgbClr val="000000">
                      <a:alpha val="65000"/>
                    </a:srgbClr>
                  </a:outerShdw>
                </a:effectLst>
              </a:rPr>
              <a:t>2017</a:t>
            </a:r>
            <a:endParaRPr lang="tr-TR" sz="5400" b="1" cap="none" spc="50" dirty="0">
              <a:ln w="11430"/>
              <a:solidFill>
                <a:srgbClr val="820000"/>
              </a:solidFill>
              <a:effectLst>
                <a:outerShdw blurRad="76200" dist="50800" dir="5400000" algn="tl" rotWithShape="0">
                  <a:srgbClr val="000000">
                    <a:alpha val="65000"/>
                  </a:srgbClr>
                </a:outerShdw>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83767" y="1800180"/>
            <a:ext cx="4628059" cy="3609886"/>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4511" y="480523"/>
            <a:ext cx="1439032" cy="1398381"/>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24327" y="480522"/>
            <a:ext cx="1319657" cy="1319657"/>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5415" y="6081778"/>
            <a:ext cx="937302" cy="769326"/>
          </a:xfrm>
          <a:prstGeom prst="rect">
            <a:avLst/>
          </a:prstGeom>
        </p:spPr>
      </p:pic>
    </p:spTree>
    <p:extLst>
      <p:ext uri="{BB962C8B-B14F-4D97-AF65-F5344CB8AC3E}">
        <p14:creationId xmlns:p14="http://schemas.microsoft.com/office/powerpoint/2010/main" xmlns="" val="2255670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6" name="Dikdörtgen 5"/>
          <p:cNvSpPr/>
          <p:nvPr/>
        </p:nvSpPr>
        <p:spPr>
          <a:xfrm>
            <a:off x="755576" y="1916832"/>
            <a:ext cx="7776864" cy="3939540"/>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 nasıl yürütülecek?</a:t>
            </a:r>
          </a:p>
          <a:p>
            <a:endParaRPr lang="tr-TR" sz="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Okullarımızda proje yürütme kurulları oluşturulacak. Bu kurul proje işlemlerinden sorumlu olacaktır.</a:t>
            </a:r>
          </a:p>
          <a:p>
            <a:r>
              <a:rPr lang="tr-TR" sz="2200" dirty="0" smtClean="0">
                <a:latin typeface="Times New Roman" panose="02020603050405020304" pitchFamily="18" charset="0"/>
                <a:cs typeface="Times New Roman" panose="02020603050405020304" pitchFamily="18" charset="0"/>
              </a:rPr>
              <a:t>   - </a:t>
            </a:r>
            <a:r>
              <a:rPr lang="tr-TR" sz="2200" dirty="0">
                <a:latin typeface="Times New Roman" panose="02020603050405020304" pitchFamily="18" charset="0"/>
                <a:cs typeface="Times New Roman" panose="02020603050405020304" pitchFamily="18" charset="0"/>
              </a:rPr>
              <a:t>Proje planını hazırlamak ve yürütmek.</a:t>
            </a:r>
          </a:p>
          <a:p>
            <a:r>
              <a:rPr lang="tr-TR" sz="2200" dirty="0" smtClean="0">
                <a:latin typeface="Times New Roman" panose="02020603050405020304" pitchFamily="18" charset="0"/>
                <a:cs typeface="Times New Roman" panose="02020603050405020304" pitchFamily="18" charset="0"/>
              </a:rPr>
              <a:t>   - Tasarruf timi oluşturmak.</a:t>
            </a:r>
          </a:p>
          <a:p>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  - </a:t>
            </a:r>
            <a:r>
              <a:rPr lang="tr-TR" sz="2200" dirty="0">
                <a:latin typeface="Times New Roman" panose="02020603050405020304" pitchFamily="18" charset="0"/>
                <a:cs typeface="Times New Roman" panose="02020603050405020304" pitchFamily="18" charset="0"/>
              </a:rPr>
              <a:t>Proje panosu hazırlamak</a:t>
            </a:r>
            <a:r>
              <a:rPr lang="tr-TR" sz="2200" dirty="0" smtClean="0">
                <a:latin typeface="Times New Roman" panose="02020603050405020304" pitchFamily="18" charset="0"/>
                <a:cs typeface="Times New Roman" panose="02020603050405020304" pitchFamily="18" charset="0"/>
              </a:rPr>
              <a:t>.</a:t>
            </a:r>
          </a:p>
          <a:p>
            <a:r>
              <a:rPr lang="tr-TR" sz="2200" dirty="0" smtClean="0">
                <a:latin typeface="Times New Roman" panose="02020603050405020304" pitchFamily="18" charset="0"/>
                <a:cs typeface="Times New Roman" panose="02020603050405020304" pitchFamily="18" charset="0"/>
              </a:rPr>
              <a:t>   - Proje sonuçlarını kayıt altına almak.</a:t>
            </a:r>
          </a:p>
          <a:p>
            <a:r>
              <a:rPr lang="tr-TR" sz="2200" dirty="0" smtClean="0">
                <a:latin typeface="Times New Roman" panose="02020603050405020304" pitchFamily="18" charset="0"/>
                <a:cs typeface="Times New Roman" panose="02020603050405020304" pitchFamily="18" charset="0"/>
              </a:rPr>
              <a:t>* Projeyle </a:t>
            </a:r>
            <a:r>
              <a:rPr lang="tr-TR" sz="2200" dirty="0">
                <a:latin typeface="Times New Roman" panose="02020603050405020304" pitchFamily="18" charset="0"/>
                <a:cs typeface="Times New Roman" panose="02020603050405020304" pitchFamily="18" charset="0"/>
              </a:rPr>
              <a:t>ilgili kamu spotları tüm okullarda izletilecek.</a:t>
            </a:r>
          </a:p>
          <a:p>
            <a:pPr lvl="0"/>
            <a:r>
              <a:rPr lang="tr-TR" sz="2200" dirty="0" smtClean="0">
                <a:latin typeface="Times New Roman" panose="02020603050405020304" pitchFamily="18" charset="0"/>
                <a:cs typeface="Times New Roman" panose="02020603050405020304" pitchFamily="18" charset="0"/>
              </a:rPr>
              <a:t>* Okullarda üretilen özgün içerikler EBA sistemine yüklenilerek paylaşılacak.</a:t>
            </a:r>
            <a:endParaRPr lang="tr-TR" sz="2200" dirty="0">
              <a:latin typeface="Times New Roman" panose="02020603050405020304" pitchFamily="18" charset="0"/>
              <a:cs typeface="Times New Roman" panose="02020603050405020304" pitchFamily="18" charset="0"/>
            </a:endParaRPr>
          </a:p>
          <a:p>
            <a:pPr lvl="0"/>
            <a:r>
              <a:rPr lang="tr-TR" sz="2200" dirty="0" smtClean="0">
                <a:latin typeface="Times New Roman" panose="02020603050405020304" pitchFamily="18" charset="0"/>
                <a:cs typeface="Times New Roman" panose="02020603050405020304" pitchFamily="18" charset="0"/>
              </a:rPr>
              <a:t>* Okullarda proje </a:t>
            </a:r>
            <a:r>
              <a:rPr lang="tr-TR" sz="2200" dirty="0">
                <a:latin typeface="Times New Roman" panose="02020603050405020304" pitchFamily="18" charset="0"/>
                <a:cs typeface="Times New Roman" panose="02020603050405020304" pitchFamily="18" charset="0"/>
              </a:rPr>
              <a:t>ile ilgili kitaplar okutulacaktır</a:t>
            </a:r>
            <a:r>
              <a:rPr lang="tr-TR" sz="2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460492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6" name="Dikdörtgen 5"/>
          <p:cNvSpPr/>
          <p:nvPr/>
        </p:nvSpPr>
        <p:spPr>
          <a:xfrm>
            <a:off x="755576" y="1916832"/>
            <a:ext cx="7776864" cy="3262432"/>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endParaRPr lang="tr-TR" sz="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Akıllı sınıflar Projesi kapsamında kullanılacak ders materyalleri İl Milli Eğitim Müdürlüğüne bağlı Mesleki ve Teknik Anadolu Liselerinde üretilecek.</a:t>
            </a:r>
          </a:p>
          <a:p>
            <a:r>
              <a:rPr lang="tr-TR" sz="2200" dirty="0" smtClean="0">
                <a:latin typeface="Times New Roman" panose="02020603050405020304" pitchFamily="18" charset="0"/>
                <a:cs typeface="Times New Roman" panose="02020603050405020304" pitchFamily="18" charset="0"/>
              </a:rPr>
              <a:t>* Eğitim kurumlarında görevli personele yönelik enerji verimliliği, </a:t>
            </a:r>
            <a:r>
              <a:rPr lang="tr-TR" sz="2200" dirty="0">
                <a:latin typeface="Times New Roman" panose="02020603050405020304" pitchFamily="18" charset="0"/>
                <a:cs typeface="Times New Roman" panose="02020603050405020304" pitchFamily="18" charset="0"/>
              </a:rPr>
              <a:t>b</a:t>
            </a:r>
            <a:r>
              <a:rPr lang="tr-TR" sz="2200" dirty="0" smtClean="0">
                <a:latin typeface="Times New Roman" panose="02020603050405020304" pitchFamily="18" charset="0"/>
                <a:cs typeface="Times New Roman" panose="02020603050405020304" pitchFamily="18" charset="0"/>
              </a:rPr>
              <a:t>ilinçli tüketim ve tasarruf gibi konularda seminer verilecek.</a:t>
            </a:r>
          </a:p>
          <a:p>
            <a:r>
              <a:rPr lang="tr-TR" sz="2200" dirty="0" smtClean="0">
                <a:latin typeface="Times New Roman" panose="02020603050405020304" pitchFamily="18" charset="0"/>
                <a:cs typeface="Times New Roman" panose="02020603050405020304" pitchFamily="18" charset="0"/>
              </a:rPr>
              <a:t>* Afiş, El broşürü, Kısa video, Boyama sayfaları, Karikatür vb. materyaller </a:t>
            </a:r>
            <a:r>
              <a:rPr lang="tr-TR" sz="2200" b="1" u="sng" dirty="0">
                <a:latin typeface="Times New Roman" panose="02020603050405020304" pitchFamily="18" charset="0"/>
                <a:cs typeface="Times New Roman" panose="02020603050405020304" pitchFamily="18" charset="0"/>
              </a:rPr>
              <a:t>kayseriarge.meb.gov.tr</a:t>
            </a: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internet sitesinde okulların kullanımına sunulacak.</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72134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6" name="Dikdörtgen 5"/>
          <p:cNvSpPr/>
          <p:nvPr/>
        </p:nvSpPr>
        <p:spPr>
          <a:xfrm>
            <a:off x="539553" y="1916832"/>
            <a:ext cx="8228342" cy="4047262"/>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 süresi ne kadardır?</a:t>
            </a:r>
          </a:p>
          <a:p>
            <a:endParaRPr lang="tr-TR" sz="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Proje üç yıl süreyle yürürlükte kalacaktır. Daha sonra gerekli görülürse valilik makamının onayı ile bu süre uzatılabilecektir.</a:t>
            </a:r>
          </a:p>
          <a:p>
            <a:endParaRPr lang="tr-TR" sz="700" dirty="0" smtClean="0">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 izleme ve değerlendirme nasıl olacaktır?</a:t>
            </a:r>
            <a:endParaRPr lang="tr-TR" sz="22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Okulların </a:t>
            </a:r>
            <a:r>
              <a:rPr lang="tr-TR" sz="2200" dirty="0">
                <a:latin typeface="Times New Roman" panose="02020603050405020304" pitchFamily="18" charset="0"/>
                <a:cs typeface="Times New Roman" panose="02020603050405020304" pitchFamily="18" charset="0"/>
              </a:rPr>
              <a:t>yaptığı etkinliklerle ilgili veriler her ayın sonunda </a:t>
            </a:r>
            <a:r>
              <a:rPr lang="tr-TR" sz="2200" u="sng" dirty="0">
                <a:latin typeface="Times New Roman" panose="02020603050405020304" pitchFamily="18" charset="0"/>
                <a:cs typeface="Times New Roman" panose="02020603050405020304" pitchFamily="18" charset="0"/>
              </a:rPr>
              <a:t>kayseriarge.meb.gov.tr</a:t>
            </a:r>
            <a:r>
              <a:rPr lang="tr-TR" sz="2200" dirty="0">
                <a:latin typeface="Times New Roman" panose="02020603050405020304" pitchFamily="18" charset="0"/>
                <a:cs typeface="Times New Roman" panose="02020603050405020304" pitchFamily="18" charset="0"/>
              </a:rPr>
              <a:t> adresinde bulunan proje takip sistemine girilecektir. </a:t>
            </a:r>
            <a:endParaRPr lang="tr-TR" sz="2200" dirty="0" smtClean="0">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Projenin tüm sonuçlarıyla birlikte değerlendirilmesi Mayıs ayının son haftasında İl ve İlçe Strateji Geliştirme Şube Müdürlerinin de katılımıyla yapılacaktır. Toplantı sonunda hazırlanacak olan rapor İl Milli Eğitim Müdürüne sunulacaktır.</a:t>
            </a:r>
          </a:p>
        </p:txBody>
      </p:sp>
    </p:spTree>
    <p:extLst>
      <p:ext uri="{BB962C8B-B14F-4D97-AF65-F5344CB8AC3E}">
        <p14:creationId xmlns:p14="http://schemas.microsoft.com/office/powerpoint/2010/main" xmlns="" val="1618070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6" name="Dikdörtgen 5"/>
          <p:cNvSpPr/>
          <p:nvPr/>
        </p:nvSpPr>
        <p:spPr>
          <a:xfrm>
            <a:off x="539553" y="1916832"/>
            <a:ext cx="8228342" cy="430887"/>
          </a:xfrm>
          <a:prstGeom prst="rect">
            <a:avLst/>
          </a:prstGeom>
        </p:spPr>
        <p:txBody>
          <a:bodyPr wrap="square">
            <a:spAutoFit/>
          </a:bodyPr>
          <a:lstStyle/>
          <a:p>
            <a:endParaRPr lang="tr-TR" sz="2200" dirty="0">
              <a:latin typeface="Times New Roman" panose="02020603050405020304" pitchFamily="18" charset="0"/>
              <a:cs typeface="Times New Roman" panose="02020603050405020304" pitchFamily="18" charset="0"/>
            </a:endParaRPr>
          </a:p>
        </p:txBody>
      </p:sp>
      <p:sp>
        <p:nvSpPr>
          <p:cNvPr id="2" name="Dikdörtgen 1"/>
          <p:cNvSpPr/>
          <p:nvPr/>
        </p:nvSpPr>
        <p:spPr>
          <a:xfrm>
            <a:off x="2730370" y="1470425"/>
            <a:ext cx="3251211" cy="369332"/>
          </a:xfrm>
          <a:prstGeom prst="rect">
            <a:avLst/>
          </a:prstGeom>
        </p:spPr>
        <p:txBody>
          <a:bodyPr wrap="none">
            <a:spAutoFit/>
          </a:bodyPr>
          <a:lstStyle/>
          <a:p>
            <a:pPr lvl="0"/>
            <a:r>
              <a:rPr lang="tr-TR" b="1" i="1" dirty="0">
                <a:solidFill>
                  <a:prstClr val="black"/>
                </a:solidFill>
              </a:rPr>
              <a:t>İZLEME VE DEĞERLENDİRME</a:t>
            </a:r>
          </a:p>
        </p:txBody>
      </p:sp>
      <p:graphicFrame>
        <p:nvGraphicFramePr>
          <p:cNvPr id="3" name="Tablo 2"/>
          <p:cNvGraphicFramePr>
            <a:graphicFrameLocks noGrp="1"/>
          </p:cNvGraphicFramePr>
          <p:nvPr>
            <p:extLst>
              <p:ext uri="{D42A27DB-BD31-4B8C-83A1-F6EECF244321}">
                <p14:modId xmlns:p14="http://schemas.microsoft.com/office/powerpoint/2010/main" xmlns="" val="1862647063"/>
              </p:ext>
            </p:extLst>
          </p:nvPr>
        </p:nvGraphicFramePr>
        <p:xfrm>
          <a:off x="258284" y="1867144"/>
          <a:ext cx="8634194" cy="4039800"/>
        </p:xfrm>
        <a:graphic>
          <a:graphicData uri="http://schemas.openxmlformats.org/drawingml/2006/table">
            <a:tbl>
              <a:tblPr>
                <a:tableStyleId>{5C22544A-7EE6-4342-B048-85BDC9FD1C3A}</a:tableStyleId>
              </a:tblPr>
              <a:tblGrid>
                <a:gridCol w="281268"/>
                <a:gridCol w="3775501"/>
                <a:gridCol w="693549"/>
                <a:gridCol w="571510"/>
                <a:gridCol w="815589"/>
                <a:gridCol w="1146238"/>
                <a:gridCol w="1350539"/>
              </a:tblGrid>
              <a:tr h="409728">
                <a:tc>
                  <a:txBody>
                    <a:bodyPr/>
                    <a:lstStyle/>
                    <a:p>
                      <a:pPr>
                        <a:lnSpc>
                          <a:spcPts val="1100"/>
                        </a:lnSpc>
                        <a:spcAft>
                          <a:spcPts val="800"/>
                        </a:spcAft>
                      </a:pPr>
                      <a:r>
                        <a:rPr lang="tr-TR" sz="600" u="none" strike="noStrike" spc="0" dirty="0">
                          <a:effectLst/>
                        </a:rPr>
                        <a:t>S. NO</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u="none" strike="noStrike" spc="0" dirty="0">
                          <a:effectLst/>
                        </a:rPr>
                        <a:t>İNCELEME</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u="none" strike="noStrike" spc="0" dirty="0">
                          <a:effectLst/>
                        </a:rPr>
                        <a:t>EVET</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u="none" strike="noStrike" spc="0">
                          <a:effectLst/>
                        </a:rPr>
                        <a:t>HAYIR</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u="none" strike="noStrike" spc="0" dirty="0" smtClean="0">
                          <a:effectLst/>
                        </a:rPr>
                        <a:t>YETERLİ</a:t>
                      </a:r>
                      <a:r>
                        <a:rPr lang="tr-TR" sz="600" u="none" strike="noStrike" spc="0" baseline="0" dirty="0">
                          <a:effectLst/>
                        </a:rPr>
                        <a:t> </a:t>
                      </a:r>
                      <a:r>
                        <a:rPr lang="tr-TR" sz="600" u="none" strike="noStrike" spc="0" dirty="0" smtClean="0">
                          <a:effectLst/>
                        </a:rPr>
                        <a:t>DEĞİL</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u="none" strike="noStrike" spc="0">
                          <a:effectLst/>
                        </a:rPr>
                        <a:t>DEĞERLENDİRME</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marL="228600" indent="-228600">
                        <a:lnSpc>
                          <a:spcPct val="100000"/>
                        </a:lnSpc>
                        <a:spcAft>
                          <a:spcPts val="800"/>
                        </a:spcAft>
                      </a:pPr>
                      <a:r>
                        <a:rPr lang="tr-TR" sz="600" u="none" strike="noStrike" spc="0" dirty="0">
                          <a:effectLst/>
                        </a:rPr>
                        <a:t>OKUL İDARESİ GÖRÜŞ VE ÖNERİLERİ</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r>
              <a:tr h="363614">
                <a:tc>
                  <a:txBody>
                    <a:bodyPr/>
                    <a:lstStyle/>
                    <a:p>
                      <a:pPr algn="ctr">
                        <a:lnSpc>
                          <a:spcPts val="1100"/>
                        </a:lnSpc>
                        <a:spcAft>
                          <a:spcPts val="800"/>
                        </a:spcAft>
                      </a:pPr>
                      <a:r>
                        <a:rPr lang="tr-TR" sz="600" u="none" strike="noStrike" spc="0">
                          <a:effectLst/>
                        </a:rPr>
                        <a:t>1</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dirty="0">
                          <a:effectLst/>
                        </a:rPr>
                        <a:t>Öğretmenler kurul toplantılarında projelerle ilgili gündem maddesi belirlendi mi? Milli Üretelim Bilinçli Tüketelim projesinden bahsedildi mi?</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87440">
                <a:tc>
                  <a:txBody>
                    <a:bodyPr/>
                    <a:lstStyle/>
                    <a:p>
                      <a:pPr algn="ctr">
                        <a:lnSpc>
                          <a:spcPts val="1100"/>
                        </a:lnSpc>
                        <a:spcAft>
                          <a:spcPts val="800"/>
                        </a:spcAft>
                      </a:pPr>
                      <a:r>
                        <a:rPr lang="tr-TR" sz="600" u="none" strike="noStrike" spc="0">
                          <a:effectLst/>
                        </a:rPr>
                        <a:t>2</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Okulda Milli Üretelim Bilinçli Tüketelim Projesi Yürütme Kurulu oluşturulmuş mu?</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81807">
                <a:tc>
                  <a:txBody>
                    <a:bodyPr/>
                    <a:lstStyle/>
                    <a:p>
                      <a:pPr algn="ctr">
                        <a:lnSpc>
                          <a:spcPts val="1100"/>
                        </a:lnSpc>
                        <a:spcAft>
                          <a:spcPts val="800"/>
                        </a:spcAft>
                      </a:pPr>
                      <a:r>
                        <a:rPr lang="tr-TR" sz="600" u="none" strike="noStrike" spc="0">
                          <a:effectLst/>
                        </a:rPr>
                        <a:t>3</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Okul Proje Yürütme Kurulunun görev tanımları yapılmış mı?</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81807">
                <a:tc>
                  <a:txBody>
                    <a:bodyPr/>
                    <a:lstStyle/>
                    <a:p>
                      <a:pPr algn="ctr">
                        <a:lnSpc>
                          <a:spcPts val="1100"/>
                        </a:lnSpc>
                        <a:spcAft>
                          <a:spcPts val="800"/>
                        </a:spcAft>
                      </a:pPr>
                      <a:r>
                        <a:rPr lang="tr-TR" sz="600" u="none" strike="noStrike" spc="0">
                          <a:effectLst/>
                        </a:rPr>
                        <a:t>4</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dirty="0">
                          <a:effectLst/>
                        </a:rPr>
                        <a:t>Okulda Tasarruf Timi oluşturuldu mu?</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81807">
                <a:tc>
                  <a:txBody>
                    <a:bodyPr/>
                    <a:lstStyle/>
                    <a:p>
                      <a:pPr algn="ctr">
                        <a:lnSpc>
                          <a:spcPts val="1100"/>
                        </a:lnSpc>
                        <a:spcAft>
                          <a:spcPts val="800"/>
                        </a:spcAft>
                      </a:pPr>
                      <a:r>
                        <a:rPr lang="tr-TR" sz="600" u="none" strike="noStrike" spc="0" dirty="0">
                          <a:effectLst/>
                        </a:rPr>
                        <a:t>5</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Okul Yıllık Çalışma Planı hazırlanmış mı?</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81807">
                <a:tc>
                  <a:txBody>
                    <a:bodyPr/>
                    <a:lstStyle/>
                    <a:p>
                      <a:pPr algn="ctr">
                        <a:lnSpc>
                          <a:spcPts val="1100"/>
                        </a:lnSpc>
                        <a:spcAft>
                          <a:spcPts val="800"/>
                        </a:spcAft>
                      </a:pPr>
                      <a:r>
                        <a:rPr lang="tr-TR" sz="600" u="none" strike="noStrike" spc="0">
                          <a:effectLst/>
                        </a:rPr>
                        <a:t>6</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Tanıtım ve bilgilendirme çalışmaları yapılmış mı?</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71820">
                <a:tc>
                  <a:txBody>
                    <a:bodyPr/>
                    <a:lstStyle/>
                    <a:p>
                      <a:pPr algn="ctr">
                        <a:lnSpc>
                          <a:spcPts val="1100"/>
                        </a:lnSpc>
                        <a:spcAft>
                          <a:spcPts val="800"/>
                        </a:spcAft>
                      </a:pPr>
                      <a:r>
                        <a:rPr lang="tr-TR" sz="600" u="none" strike="noStrike" spc="0">
                          <a:effectLst/>
                        </a:rPr>
                        <a:t>7</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dirty="0">
                          <a:effectLst/>
                        </a:rPr>
                        <a:t>Okulun WEB sayfasında Milli Üretelim Bilinçli Tüketelim Projesinin tanıtımı yapılıyor mu?</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237424">
                <a:tc>
                  <a:txBody>
                    <a:bodyPr/>
                    <a:lstStyle/>
                    <a:p>
                      <a:pPr algn="ctr">
                        <a:lnSpc>
                          <a:spcPts val="1100"/>
                        </a:lnSpc>
                        <a:spcAft>
                          <a:spcPts val="800"/>
                        </a:spcAft>
                      </a:pPr>
                      <a:r>
                        <a:rPr lang="tr-TR" sz="600" u="none" strike="noStrike" spc="0">
                          <a:effectLst/>
                        </a:rPr>
                        <a:t>8</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Milli Üretelim Bilinçli Tüketelim Proje Panosu var mı?</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363614">
                <a:tc>
                  <a:txBody>
                    <a:bodyPr/>
                    <a:lstStyle/>
                    <a:p>
                      <a:pPr algn="ctr">
                        <a:lnSpc>
                          <a:spcPts val="1100"/>
                        </a:lnSpc>
                        <a:spcAft>
                          <a:spcPts val="800"/>
                        </a:spcAft>
                      </a:pPr>
                      <a:r>
                        <a:rPr lang="tr-TR" sz="600" u="none" strike="noStrike" spc="0">
                          <a:effectLst/>
                        </a:rPr>
                        <a:t>9</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Sınıf panosu, okul gazetesi, dergi, bülten vb. uygulamalar içindeki Milli Üretelim Bilinçli Tüketelim Projesine yer veriliyor mu?</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280334">
                <a:tc>
                  <a:txBody>
                    <a:bodyPr/>
                    <a:lstStyle/>
                    <a:p>
                      <a:pPr algn="ctr">
                        <a:lnSpc>
                          <a:spcPts val="1100"/>
                        </a:lnSpc>
                        <a:spcAft>
                          <a:spcPts val="800"/>
                        </a:spcAft>
                      </a:pPr>
                      <a:r>
                        <a:rPr lang="tr-TR" sz="600" u="none" strike="noStrike" spc="0">
                          <a:effectLst/>
                        </a:rPr>
                        <a:t>10</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200000"/>
                        </a:lnSpc>
                        <a:spcAft>
                          <a:spcPts val="800"/>
                        </a:spcAft>
                      </a:pPr>
                      <a:r>
                        <a:rPr lang="tr-TR" sz="600" dirty="0">
                          <a:effectLst/>
                        </a:rPr>
                        <a:t>Okulda Milli Üretelim Bilinçli Tüketelim Projesi dokümantasyonu oluşturulmuş mu?</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363614">
                <a:tc>
                  <a:txBody>
                    <a:bodyPr/>
                    <a:lstStyle/>
                    <a:p>
                      <a:pPr algn="ctr">
                        <a:lnSpc>
                          <a:spcPts val="1100"/>
                        </a:lnSpc>
                        <a:spcAft>
                          <a:spcPts val="800"/>
                        </a:spcAft>
                      </a:pPr>
                      <a:r>
                        <a:rPr lang="tr-TR" sz="600" u="none" strike="noStrike" spc="0">
                          <a:effectLst/>
                        </a:rPr>
                        <a:t>11</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Dönem sonlarında Milli Üretelim Bilinçli Tüketelim Projesi çalışmaları değerlendirilerek tartışılıp, sonuçları rapor haline dönüştürülmüş mü?</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363686">
                <a:tc>
                  <a:txBody>
                    <a:bodyPr/>
                    <a:lstStyle/>
                    <a:p>
                      <a:pPr algn="ctr">
                        <a:lnSpc>
                          <a:spcPts val="1100"/>
                        </a:lnSpc>
                        <a:spcAft>
                          <a:spcPts val="800"/>
                        </a:spcAft>
                      </a:pPr>
                      <a:r>
                        <a:rPr lang="tr-TR" sz="600" u="none" strike="noStrike" spc="0">
                          <a:effectLst/>
                        </a:rPr>
                        <a:t>12</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Milli Üretelim Bilinçli Tüketelim Projesi faaliyetleri çerçevesinde geziler (Geri dönüşüm tesisleri, Su arıtma tesisleri, Enerji üretim tesisleri, Belediye vb.) yapılıyor mu?</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288836">
                <a:tc>
                  <a:txBody>
                    <a:bodyPr/>
                    <a:lstStyle/>
                    <a:p>
                      <a:pPr algn="ctr">
                        <a:lnSpc>
                          <a:spcPts val="1100"/>
                        </a:lnSpc>
                        <a:spcAft>
                          <a:spcPts val="800"/>
                        </a:spcAft>
                      </a:pPr>
                      <a:r>
                        <a:rPr lang="tr-TR" sz="600" u="none" strike="noStrike" spc="0">
                          <a:effectLst/>
                        </a:rPr>
                        <a:t>13</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Milli Üretelim Bilinçli Tüketelim Projesi faaliyetleri kapsamında okuma etkinlikleri yapılıyor mu?</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282462">
                <a:tc>
                  <a:txBody>
                    <a:bodyPr/>
                    <a:lstStyle/>
                    <a:p>
                      <a:pPr algn="ctr">
                        <a:lnSpc>
                          <a:spcPts val="1100"/>
                        </a:lnSpc>
                        <a:spcAft>
                          <a:spcPts val="800"/>
                        </a:spcAft>
                      </a:pPr>
                      <a:r>
                        <a:rPr lang="tr-TR" sz="600" u="none" strike="noStrike" spc="0" dirty="0">
                          <a:effectLst/>
                        </a:rPr>
                        <a:t>14</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dirty="0">
                          <a:effectLst/>
                        </a:rPr>
                        <a:t>Milli Üretelim Bilinçli Tüketelim Projesi ile ilgili veli bilgilendirme çalışmaları yeterli mi?</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bl>
          </a:graphicData>
        </a:graphic>
      </p:graphicFrame>
    </p:spTree>
    <p:extLst>
      <p:ext uri="{BB962C8B-B14F-4D97-AF65-F5344CB8AC3E}">
        <p14:creationId xmlns:p14="http://schemas.microsoft.com/office/powerpoint/2010/main" xmlns="" val="952294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6" name="Dikdörtgen 5"/>
          <p:cNvSpPr/>
          <p:nvPr/>
        </p:nvSpPr>
        <p:spPr>
          <a:xfrm>
            <a:off x="539553" y="1916832"/>
            <a:ext cx="8228342" cy="430887"/>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p:txBody>
      </p:sp>
      <p:graphicFrame>
        <p:nvGraphicFramePr>
          <p:cNvPr id="13" name="Tablo 12"/>
          <p:cNvGraphicFramePr>
            <a:graphicFrameLocks noGrp="1"/>
          </p:cNvGraphicFramePr>
          <p:nvPr>
            <p:extLst>
              <p:ext uri="{D42A27DB-BD31-4B8C-83A1-F6EECF244321}">
                <p14:modId xmlns:p14="http://schemas.microsoft.com/office/powerpoint/2010/main" xmlns="" val="4100723595"/>
              </p:ext>
            </p:extLst>
          </p:nvPr>
        </p:nvGraphicFramePr>
        <p:xfrm>
          <a:off x="179512" y="1916830"/>
          <a:ext cx="8784978" cy="3888434"/>
        </p:xfrm>
        <a:graphic>
          <a:graphicData uri="http://schemas.openxmlformats.org/drawingml/2006/table">
            <a:tbl>
              <a:tblPr>
                <a:tableStyleId>{5C22544A-7EE6-4342-B048-85BDC9FD1C3A}</a:tableStyleId>
              </a:tblPr>
              <a:tblGrid>
                <a:gridCol w="288032"/>
                <a:gridCol w="4173637"/>
                <a:gridCol w="553446"/>
                <a:gridCol w="553447"/>
                <a:gridCol w="691808"/>
                <a:gridCol w="1150484"/>
                <a:gridCol w="1374124"/>
              </a:tblGrid>
              <a:tr h="422057">
                <a:tc>
                  <a:txBody>
                    <a:bodyPr/>
                    <a:lstStyle/>
                    <a:p>
                      <a:pPr>
                        <a:lnSpc>
                          <a:spcPts val="1100"/>
                        </a:lnSpc>
                        <a:spcAft>
                          <a:spcPts val="800"/>
                        </a:spcAft>
                      </a:pPr>
                      <a:r>
                        <a:rPr lang="tr-TR" sz="600" u="none" strike="noStrike" spc="0" dirty="0">
                          <a:effectLst/>
                        </a:rPr>
                        <a:t>S. NO</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00"/>
                        </a:lnSpc>
                        <a:spcAft>
                          <a:spcPts val="800"/>
                        </a:spcAft>
                      </a:pPr>
                      <a:r>
                        <a:rPr lang="tr-TR" sz="600" u="none" strike="noStrike" spc="0" dirty="0">
                          <a:effectLst/>
                        </a:rPr>
                        <a:t>İNCELEME</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00"/>
                        </a:lnSpc>
                        <a:spcAft>
                          <a:spcPts val="800"/>
                        </a:spcAft>
                      </a:pPr>
                      <a:r>
                        <a:rPr lang="tr-TR" sz="600" u="none" strike="noStrike" spc="0" dirty="0">
                          <a:effectLst/>
                        </a:rPr>
                        <a:t>EVET</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00"/>
                        </a:lnSpc>
                        <a:spcAft>
                          <a:spcPts val="800"/>
                        </a:spcAft>
                      </a:pPr>
                      <a:r>
                        <a:rPr lang="tr-TR" sz="600" u="none" strike="noStrike" spc="0">
                          <a:effectLst/>
                        </a:rPr>
                        <a:t>HAYIR</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00"/>
                        </a:lnSpc>
                        <a:spcAft>
                          <a:spcPts val="800"/>
                        </a:spcAft>
                      </a:pPr>
                      <a:r>
                        <a:rPr lang="tr-TR" sz="600" u="none" strike="noStrike" spc="0">
                          <a:effectLst/>
                        </a:rPr>
                        <a:t>YETERLİ</a:t>
                      </a:r>
                      <a:endParaRPr lang="tr-TR" sz="600">
                        <a:effectLst/>
                      </a:endParaRPr>
                    </a:p>
                    <a:p>
                      <a:pPr>
                        <a:lnSpc>
                          <a:spcPts val="1100"/>
                        </a:lnSpc>
                        <a:spcAft>
                          <a:spcPts val="800"/>
                        </a:spcAft>
                      </a:pPr>
                      <a:r>
                        <a:rPr lang="tr-TR" sz="600" u="none" strike="noStrike" spc="0">
                          <a:effectLst/>
                        </a:rPr>
                        <a:t>DEĞİL</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00"/>
                        </a:lnSpc>
                        <a:spcAft>
                          <a:spcPts val="800"/>
                        </a:spcAft>
                      </a:pPr>
                      <a:r>
                        <a:rPr lang="tr-TR" sz="600" u="none" strike="noStrike" spc="0">
                          <a:effectLst/>
                        </a:rPr>
                        <a:t>DEĞERLENDİRME</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marL="228600" indent="-228600">
                        <a:lnSpc>
                          <a:spcPts val="1250"/>
                        </a:lnSpc>
                        <a:spcAft>
                          <a:spcPts val="800"/>
                        </a:spcAft>
                      </a:pPr>
                      <a:r>
                        <a:rPr lang="tr-TR" sz="600" u="none" strike="noStrike" spc="0" dirty="0">
                          <a:effectLst/>
                        </a:rPr>
                        <a:t>OKUL İDARESİ GÖRÜŞ VE ÖNERİLERİ</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r>
              <a:tr h="506469">
                <a:tc>
                  <a:txBody>
                    <a:bodyPr/>
                    <a:lstStyle/>
                    <a:p>
                      <a:pPr algn="ctr">
                        <a:lnSpc>
                          <a:spcPts val="1100"/>
                        </a:lnSpc>
                        <a:spcAft>
                          <a:spcPts val="800"/>
                        </a:spcAft>
                      </a:pPr>
                      <a:endParaRPr lang="tr-TR" sz="600" u="none" strike="noStrike" spc="0" dirty="0" smtClean="0">
                        <a:effectLst/>
                      </a:endParaRPr>
                    </a:p>
                    <a:p>
                      <a:pPr algn="ctr">
                        <a:lnSpc>
                          <a:spcPts val="1100"/>
                        </a:lnSpc>
                        <a:spcAft>
                          <a:spcPts val="800"/>
                        </a:spcAft>
                      </a:pPr>
                      <a:r>
                        <a:rPr lang="tr-TR" sz="600" u="none" strike="noStrike" spc="0" dirty="0" smtClean="0">
                          <a:effectLst/>
                        </a:rPr>
                        <a:t>15</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dirty="0">
                          <a:effectLst/>
                        </a:rPr>
                        <a:t>Milli Üretelim Bilinçli Tüketelim Projesi çalışmaları kapsamında, sosyal, kültürel ve sportif etkinlikler (Milli Üretelim Bilinçli Tüketelim Projesinin ruhuna uygun panel, sinema, tiyatro gösterileri, dinleti, sergi faaliyetleri vb.) yapılıyor mu?</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337645">
                <a:tc>
                  <a:txBody>
                    <a:bodyPr/>
                    <a:lstStyle/>
                    <a:p>
                      <a:pPr algn="ctr">
                        <a:lnSpc>
                          <a:spcPts val="1100"/>
                        </a:lnSpc>
                        <a:spcAft>
                          <a:spcPts val="800"/>
                        </a:spcAft>
                      </a:pPr>
                      <a:r>
                        <a:rPr lang="tr-TR" sz="600" u="none" strike="noStrike" spc="0" dirty="0">
                          <a:effectLst/>
                        </a:rPr>
                        <a:t>16</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dirty="0">
                          <a:effectLst/>
                        </a:rPr>
                        <a:t>Diğer okullar, kamu kurum ve kuruluşları, üniversiteler, sivil toplum kuruluşları, hayırseverler, çevreyle işbirliği içinde yürütülen çalışmalar var mı?</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168823">
                <a:tc>
                  <a:txBody>
                    <a:bodyPr/>
                    <a:lstStyle/>
                    <a:p>
                      <a:pPr algn="ctr">
                        <a:lnSpc>
                          <a:spcPts val="1100"/>
                        </a:lnSpc>
                        <a:spcAft>
                          <a:spcPts val="800"/>
                        </a:spcAft>
                      </a:pPr>
                      <a:r>
                        <a:rPr lang="tr-TR" sz="600" u="none" strike="noStrike" spc="0" dirty="0">
                          <a:effectLst/>
                        </a:rPr>
                        <a:t>17</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a:effectLst/>
                        </a:rPr>
                        <a:t>Proje uygulama süresince Su tüketi-minde tasarruf sağlanabildi mi?</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168823">
                <a:tc>
                  <a:txBody>
                    <a:bodyPr/>
                    <a:lstStyle/>
                    <a:p>
                      <a:pPr algn="ctr">
                        <a:lnSpc>
                          <a:spcPts val="1100"/>
                        </a:lnSpc>
                        <a:spcAft>
                          <a:spcPts val="800"/>
                        </a:spcAft>
                      </a:pPr>
                      <a:r>
                        <a:rPr lang="tr-TR" sz="600" u="none" strike="noStrike" spc="0" dirty="0">
                          <a:effectLst/>
                        </a:rPr>
                        <a:t>18</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a:effectLst/>
                        </a:rPr>
                        <a:t>Proje uygulama süresince Elektrik tüketiminde tasarruf sağlanabildi mi?</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330112">
                <a:tc>
                  <a:txBody>
                    <a:bodyPr/>
                    <a:lstStyle/>
                    <a:p>
                      <a:pPr algn="ctr">
                        <a:lnSpc>
                          <a:spcPts val="1100"/>
                        </a:lnSpc>
                        <a:spcAft>
                          <a:spcPts val="800"/>
                        </a:spcAft>
                      </a:pPr>
                      <a:r>
                        <a:rPr lang="tr-TR" sz="600" u="none" strike="noStrike" spc="0" dirty="0">
                          <a:effectLst/>
                        </a:rPr>
                        <a:t>19</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200000"/>
                        </a:lnSpc>
                        <a:spcAft>
                          <a:spcPts val="800"/>
                        </a:spcAft>
                      </a:pPr>
                      <a:r>
                        <a:rPr lang="tr-TR" sz="600" dirty="0">
                          <a:effectLst/>
                        </a:rPr>
                        <a:t>Proje uygulama süresince yakıt (Doğalgaz, odun, kömür)tüketiminde tasarruf sağlanabildi mi?</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337645">
                <a:tc>
                  <a:txBody>
                    <a:bodyPr/>
                    <a:lstStyle/>
                    <a:p>
                      <a:pPr algn="ctr">
                        <a:lnSpc>
                          <a:spcPts val="1100"/>
                        </a:lnSpc>
                        <a:spcAft>
                          <a:spcPts val="800"/>
                        </a:spcAft>
                      </a:pPr>
                      <a:r>
                        <a:rPr lang="tr-TR" sz="600" u="none" strike="noStrike" spc="0" dirty="0">
                          <a:effectLst/>
                        </a:rPr>
                        <a:t>20</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a:effectLst/>
                        </a:rPr>
                        <a:t>Proje uygulama süresince geri dönüşüm (Atık kâğıt, pil, cam, metal, plastik vb.) faaliyetleri etkili olarak yapılabildi mi?</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168823">
                <a:tc>
                  <a:txBody>
                    <a:bodyPr/>
                    <a:lstStyle/>
                    <a:p>
                      <a:pPr algn="ctr">
                        <a:lnSpc>
                          <a:spcPts val="1100"/>
                        </a:lnSpc>
                        <a:spcAft>
                          <a:spcPts val="800"/>
                        </a:spcAft>
                      </a:pPr>
                      <a:r>
                        <a:rPr lang="tr-TR" sz="600" u="none" strike="noStrike" spc="0" dirty="0">
                          <a:effectLst/>
                        </a:rPr>
                        <a:t>21</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a:effectLst/>
                        </a:rPr>
                        <a:t> Yarışmalara (Tüketici Koruma haftası, Enerji verimliliği, Tasarruf ) katılım sağlandı mı?</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464262">
                <a:tc>
                  <a:txBody>
                    <a:bodyPr/>
                    <a:lstStyle/>
                    <a:p>
                      <a:pPr algn="ctr">
                        <a:lnSpc>
                          <a:spcPts val="1100"/>
                        </a:lnSpc>
                        <a:spcAft>
                          <a:spcPts val="800"/>
                        </a:spcAft>
                      </a:pPr>
                      <a:r>
                        <a:rPr lang="tr-TR" sz="600" u="none" strike="noStrike" spc="0" dirty="0">
                          <a:effectLst/>
                        </a:rPr>
                        <a:t>22</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30"/>
                        </a:lnSpc>
                        <a:spcAft>
                          <a:spcPts val="800"/>
                        </a:spcAft>
                      </a:pPr>
                      <a:r>
                        <a:rPr lang="tr-TR" sz="600">
                          <a:effectLst/>
                        </a:rPr>
                        <a:t>Okulda uygulanmakta olan Milli Üretelim Bilinçli Tüketelim Projesi faaliyetleri çerçevesinde; okul komisyonu, öğretmen, görevli ekipler ya da öğrenciler tarafından hazırlanan, uygulanan etkinlik örnekleri (Film, slayt, sunu, tiyatro oyunu vb.) var mı?</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677599">
                <a:tc>
                  <a:txBody>
                    <a:bodyPr/>
                    <a:lstStyle/>
                    <a:p>
                      <a:pPr algn="ctr">
                        <a:lnSpc>
                          <a:spcPts val="1100"/>
                        </a:lnSpc>
                        <a:spcAft>
                          <a:spcPts val="800"/>
                        </a:spcAft>
                      </a:pPr>
                      <a:r>
                        <a:rPr lang="tr-TR" sz="600" u="none" strike="noStrike" spc="0" dirty="0">
                          <a:effectLst/>
                        </a:rPr>
                        <a:t>23</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a:effectLst/>
                        </a:rPr>
                        <a:t>İl Milli Eğitim Müdürlüğü Ar-Ge birimi tarafından hazırlanıp, okullara gönderilen iyi etkinlik örnekleri ve görsel materyaller (Film, slayt, sunu, tiyatro oyunu vb.) akıllı yazı tahtalarına yüklenmiş mi? Akıllı yazı tahtası olmayan okullar projeksiyon cihazı ile görsel materyallerin sunumunu yapmış mı?</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306176">
                <a:tc>
                  <a:txBody>
                    <a:bodyPr/>
                    <a:lstStyle/>
                    <a:p>
                      <a:pPr algn="ctr">
                        <a:lnSpc>
                          <a:spcPts val="1100"/>
                        </a:lnSpc>
                        <a:spcAft>
                          <a:spcPts val="800"/>
                        </a:spcAft>
                      </a:pPr>
                      <a:r>
                        <a:rPr lang="tr-TR" sz="600" u="none" strike="noStrike" spc="0" dirty="0">
                          <a:effectLst/>
                        </a:rPr>
                        <a:t>24</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marL="0" algn="l" rtl="0" eaLnBrk="1" latinLnBrk="0" hangingPunct="1">
                        <a:lnSpc>
                          <a:spcPct val="200000"/>
                        </a:lnSpc>
                        <a:spcAft>
                          <a:spcPts val="800"/>
                        </a:spcAft>
                      </a:pPr>
                      <a:r>
                        <a:rPr kumimoji="0" lang="tr-TR" sz="600" u="none" strike="noStrike" kern="1200" spc="0" dirty="0" smtClean="0">
                          <a:solidFill>
                            <a:schemeClr val="dk1"/>
                          </a:solidFill>
                          <a:effectLst/>
                          <a:latin typeface="+mn-lt"/>
                          <a:ea typeface="+mn-ea"/>
                          <a:cs typeface="+mn-cs"/>
                        </a:rPr>
                        <a:t>Görsel </a:t>
                      </a:r>
                      <a:r>
                        <a:rPr kumimoji="0" lang="tr-TR" sz="600" u="none" strike="noStrike" kern="1200" spc="0" dirty="0">
                          <a:solidFill>
                            <a:schemeClr val="dk1"/>
                          </a:solidFill>
                          <a:effectLst/>
                          <a:latin typeface="+mn-lt"/>
                          <a:ea typeface="+mn-ea"/>
                          <a:cs typeface="+mn-cs"/>
                        </a:rPr>
                        <a:t>materyallerin sunumunda teknik donanım yeterli mi</a:t>
                      </a:r>
                      <a:r>
                        <a:rPr kumimoji="0" lang="tr-TR" sz="600" u="none" strike="noStrike" kern="1200" spc="0" dirty="0" smtClean="0">
                          <a:solidFill>
                            <a:schemeClr val="dk1"/>
                          </a:solidFill>
                          <a:effectLst/>
                          <a:latin typeface="+mn-lt"/>
                          <a:ea typeface="+mn-ea"/>
                          <a:cs typeface="+mn-cs"/>
                        </a:rPr>
                        <a:t>?</a:t>
                      </a:r>
                      <a:endParaRPr kumimoji="0" lang="tr-TR" sz="600" u="none" strike="noStrike" kern="1200" spc="0" dirty="0">
                        <a:solidFill>
                          <a:schemeClr val="dk1"/>
                        </a:solidFill>
                        <a:effectLst/>
                        <a:latin typeface="+mn-lt"/>
                        <a:ea typeface="+mn-ea"/>
                        <a:cs typeface="+mn-cs"/>
                      </a:endParaRPr>
                    </a:p>
                  </a:txBody>
                  <a:tcPr marL="3602" marR="3602" marT="0" marB="0" anchor="ctr"/>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bl>
          </a:graphicData>
        </a:graphic>
      </p:graphicFrame>
    </p:spTree>
    <p:extLst>
      <p:ext uri="{BB962C8B-B14F-4D97-AF65-F5344CB8AC3E}">
        <p14:creationId xmlns:p14="http://schemas.microsoft.com/office/powerpoint/2010/main" xmlns="" val="550815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pic>
        <p:nvPicPr>
          <p:cNvPr id="16" name="Resim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57403" y="1766229"/>
            <a:ext cx="6182949" cy="4543091"/>
          </a:xfrm>
          <a:prstGeom prst="rect">
            <a:avLst/>
          </a:prstGeom>
          <a:effectLst>
            <a:softEdge rad="127000"/>
          </a:effectLst>
        </p:spPr>
      </p:pic>
    </p:spTree>
    <p:extLst>
      <p:ext uri="{BB962C8B-B14F-4D97-AF65-F5344CB8AC3E}">
        <p14:creationId xmlns:p14="http://schemas.microsoft.com/office/powerpoint/2010/main" xmlns="" val="2777624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39952" y="382352"/>
            <a:ext cx="4307689" cy="6093296"/>
          </a:xfrm>
          <a:prstGeom prst="rect">
            <a:avLst/>
          </a:prstGeom>
        </p:spPr>
      </p:pic>
      <p:sp>
        <p:nvSpPr>
          <p:cNvPr id="9" name="Dikdörtgen 8">
            <a:hlinkClick r:id="rId3" action="ppaction://hlinksldjump"/>
          </p:cNvPr>
          <p:cNvSpPr/>
          <p:nvPr/>
        </p:nvSpPr>
        <p:spPr>
          <a:xfrm>
            <a:off x="917302" y="2708920"/>
            <a:ext cx="2520280" cy="7200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ENERJİ VERİMLİLİĞİ</a:t>
            </a:r>
            <a:endParaRPr lang="tr-TR" dirty="0">
              <a:solidFill>
                <a:schemeClr val="tx1"/>
              </a:solidFill>
            </a:endParaRPr>
          </a:p>
        </p:txBody>
      </p:sp>
      <p:sp>
        <p:nvSpPr>
          <p:cNvPr id="10" name="Dikdörtgen 9">
            <a:hlinkClick r:id="rId4" action="ppaction://hlinksldjump"/>
          </p:cNvPr>
          <p:cNvSpPr/>
          <p:nvPr/>
        </p:nvSpPr>
        <p:spPr>
          <a:xfrm>
            <a:off x="894407" y="3720182"/>
            <a:ext cx="2520280" cy="7200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SU TASARRUFU</a:t>
            </a:r>
            <a:endParaRPr lang="tr-TR" dirty="0">
              <a:solidFill>
                <a:schemeClr val="tx1"/>
              </a:solidFill>
            </a:endParaRPr>
          </a:p>
        </p:txBody>
      </p:sp>
      <p:sp>
        <p:nvSpPr>
          <p:cNvPr id="13" name="Dikdörtgen 12">
            <a:hlinkClick r:id="rId5" action="ppaction://hlinksldjump"/>
          </p:cNvPr>
          <p:cNvSpPr/>
          <p:nvPr/>
        </p:nvSpPr>
        <p:spPr>
          <a:xfrm>
            <a:off x="917302" y="4833739"/>
            <a:ext cx="2520280" cy="611485"/>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GERİ DÖNÜŞÜM</a:t>
            </a:r>
            <a:endParaRPr lang="tr-TR" dirty="0">
              <a:solidFill>
                <a:schemeClr val="tx1"/>
              </a:solidFill>
            </a:endParaRPr>
          </a:p>
        </p:txBody>
      </p:sp>
      <p:sp>
        <p:nvSpPr>
          <p:cNvPr id="14" name="Dikdörtgen 13">
            <a:hlinkClick r:id="rId6" action="ppaction://hlinksldjump"/>
          </p:cNvPr>
          <p:cNvSpPr/>
          <p:nvPr/>
        </p:nvSpPr>
        <p:spPr>
          <a:xfrm>
            <a:off x="917302" y="1597099"/>
            <a:ext cx="2520280" cy="7200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BİLİNÇLİ TÜKETİCİ</a:t>
            </a:r>
            <a:endParaRPr lang="tr-TR" dirty="0">
              <a:solidFill>
                <a:schemeClr val="tx1"/>
              </a:solidFill>
            </a:endParaRPr>
          </a:p>
        </p:txBody>
      </p:sp>
      <p:sp>
        <p:nvSpPr>
          <p:cNvPr id="15" name="Dikdörtgen 14">
            <a:hlinkClick r:id="rId7" action="ppaction://hlinksldjump"/>
          </p:cNvPr>
          <p:cNvSpPr/>
          <p:nvPr/>
        </p:nvSpPr>
        <p:spPr>
          <a:xfrm>
            <a:off x="894407" y="605743"/>
            <a:ext cx="2520280" cy="7200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MİLLİ ÜRETİM</a:t>
            </a:r>
            <a:endParaRPr lang="tr-TR" dirty="0">
              <a:solidFill>
                <a:schemeClr val="tx1"/>
              </a:solidFill>
            </a:endParaRPr>
          </a:p>
        </p:txBody>
      </p:sp>
      <p:pic>
        <p:nvPicPr>
          <p:cNvPr id="16" name="Resim 1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spTree>
    <p:extLst>
      <p:ext uri="{BB962C8B-B14F-4D97-AF65-F5344CB8AC3E}">
        <p14:creationId xmlns:p14="http://schemas.microsoft.com/office/powerpoint/2010/main" xmlns="" val="3385471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pic>
        <p:nvPicPr>
          <p:cNvPr id="8" name="Picture 3" descr="susuz çocu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3737" y="1916832"/>
            <a:ext cx="2592288" cy="3687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Metin kutusu 1"/>
          <p:cNvSpPr txBox="1"/>
          <p:nvPr/>
        </p:nvSpPr>
        <p:spPr>
          <a:xfrm>
            <a:off x="3131840" y="1916832"/>
            <a:ext cx="5636055" cy="369332"/>
          </a:xfrm>
          <a:prstGeom prst="rect">
            <a:avLst/>
          </a:prstGeom>
          <a:noFill/>
        </p:spPr>
        <p:txBody>
          <a:bodyPr wrap="square" rtlCol="0">
            <a:spAutoFit/>
          </a:bodyPr>
          <a:lstStyle/>
          <a:p>
            <a:r>
              <a:rPr lang="tr-TR" dirty="0"/>
              <a:t> </a:t>
            </a:r>
          </a:p>
        </p:txBody>
      </p:sp>
      <p:sp>
        <p:nvSpPr>
          <p:cNvPr id="3" name="Metin kutusu 2"/>
          <p:cNvSpPr txBox="1"/>
          <p:nvPr/>
        </p:nvSpPr>
        <p:spPr>
          <a:xfrm>
            <a:off x="2961535" y="1762682"/>
            <a:ext cx="5976664" cy="4431983"/>
          </a:xfrm>
          <a:prstGeom prst="rect">
            <a:avLst/>
          </a:prstGeom>
          <a:noFill/>
        </p:spPr>
        <p:txBody>
          <a:bodyPr wrap="square" rtlCol="0">
            <a:spAutoFit/>
          </a:bodyPr>
          <a:lstStyle/>
          <a:p>
            <a:pPr algn="ctr"/>
            <a:r>
              <a:rPr lang="tr-TR" b="1" dirty="0" smtClean="0"/>
              <a:t>SU TASARRUFU</a:t>
            </a:r>
          </a:p>
          <a:p>
            <a:r>
              <a:rPr lang="tr-TR" dirty="0" smtClean="0"/>
              <a:t>1-Proje yürütme kurulu oluşturulur. Proje yürütme kurulu yıllık faaliyet planı hazırlar ve yürütür.</a:t>
            </a:r>
          </a:p>
          <a:p>
            <a:endParaRPr lang="tr-TR" sz="1200" dirty="0" smtClean="0"/>
          </a:p>
          <a:p>
            <a:r>
              <a:rPr lang="tr-TR" dirty="0" smtClean="0"/>
              <a:t>2- Tasarruf timi, Okuldaki suyun tasarruflu kullanılıp kullanılmadığını kontrol eder. Görülen aksaklıkları okul idaresine bildirir.</a:t>
            </a:r>
          </a:p>
          <a:p>
            <a:endParaRPr lang="tr-TR" sz="1200" dirty="0" smtClean="0"/>
          </a:p>
          <a:p>
            <a:r>
              <a:rPr lang="tr-TR" dirty="0" smtClean="0"/>
              <a:t>3- 22 Mart Dünya Su günü çeşitli etkinliklerle değerlendirilir, Proje Panosunda Günün anlam ve önemiyle ilgili öğrenci çalışmaları sergilenir.</a:t>
            </a:r>
          </a:p>
          <a:p>
            <a:endParaRPr lang="tr-TR" sz="1200" dirty="0" smtClean="0"/>
          </a:p>
          <a:p>
            <a:r>
              <a:rPr lang="tr-TR" dirty="0" smtClean="0"/>
              <a:t>4- Su Tasarrufu konulu </a:t>
            </a:r>
            <a:r>
              <a:rPr lang="tr-TR" dirty="0"/>
              <a:t>k</a:t>
            </a:r>
            <a:r>
              <a:rPr lang="tr-TR" dirty="0" smtClean="0"/>
              <a:t>amu spotları veya kısa filmler etkileşimli tahta aracılığıyla izletilir.</a:t>
            </a:r>
          </a:p>
          <a:p>
            <a:endParaRPr lang="tr-TR" sz="1200" dirty="0"/>
          </a:p>
          <a:p>
            <a:r>
              <a:rPr lang="tr-TR" dirty="0" smtClean="0"/>
              <a:t>5- İlkokul ve okul öncesi öğrencilerine boyama etkinlikleri yaptırılır.</a:t>
            </a:r>
            <a:endParaRPr lang="tr-TR" dirty="0"/>
          </a:p>
        </p:txBody>
      </p:sp>
      <p:sp>
        <p:nvSpPr>
          <p:cNvPr id="4" name="Metin kutusu 3">
            <a:hlinkClick r:id="rId6" action="ppaction://hlinksldjump"/>
          </p:cNvPr>
          <p:cNvSpPr txBox="1"/>
          <p:nvPr/>
        </p:nvSpPr>
        <p:spPr>
          <a:xfrm>
            <a:off x="7038795" y="6194665"/>
            <a:ext cx="149364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ANA SAYFA</a:t>
            </a:r>
            <a:endParaRPr lang="tr-TR" dirty="0"/>
          </a:p>
        </p:txBody>
      </p:sp>
    </p:spTree>
    <p:extLst>
      <p:ext uri="{BB962C8B-B14F-4D97-AF65-F5344CB8AC3E}">
        <p14:creationId xmlns:p14="http://schemas.microsoft.com/office/powerpoint/2010/main" xmlns="" val="389531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2" name="Metin kutusu 1"/>
          <p:cNvSpPr txBox="1"/>
          <p:nvPr/>
        </p:nvSpPr>
        <p:spPr>
          <a:xfrm>
            <a:off x="3131840" y="1916832"/>
            <a:ext cx="5636055" cy="369332"/>
          </a:xfrm>
          <a:prstGeom prst="rect">
            <a:avLst/>
          </a:prstGeom>
          <a:noFill/>
        </p:spPr>
        <p:txBody>
          <a:bodyPr wrap="square" rtlCol="0">
            <a:spAutoFit/>
          </a:bodyPr>
          <a:lstStyle/>
          <a:p>
            <a:r>
              <a:rPr lang="tr-TR" dirty="0"/>
              <a:t> </a:t>
            </a:r>
          </a:p>
        </p:txBody>
      </p:sp>
      <p:sp>
        <p:nvSpPr>
          <p:cNvPr id="3" name="Metin kutusu 2"/>
          <p:cNvSpPr txBox="1"/>
          <p:nvPr/>
        </p:nvSpPr>
        <p:spPr>
          <a:xfrm>
            <a:off x="3272428" y="1881544"/>
            <a:ext cx="5495467" cy="5262979"/>
          </a:xfrm>
          <a:prstGeom prst="rect">
            <a:avLst/>
          </a:prstGeom>
          <a:noFill/>
        </p:spPr>
        <p:txBody>
          <a:bodyPr wrap="square" rtlCol="0">
            <a:spAutoFit/>
          </a:bodyPr>
          <a:lstStyle/>
          <a:p>
            <a:pPr algn="ctr"/>
            <a:r>
              <a:rPr lang="tr-TR" sz="1700" b="1" dirty="0" smtClean="0"/>
              <a:t>ENERJİ VERİMLİLİĞİ</a:t>
            </a:r>
            <a:endParaRPr lang="tr-TR" sz="1700" b="1" dirty="0"/>
          </a:p>
          <a:p>
            <a:r>
              <a:rPr lang="tr-TR" sz="1700" dirty="0" smtClean="0"/>
              <a:t>1- </a:t>
            </a:r>
            <a:r>
              <a:rPr lang="tr-TR" sz="1700" dirty="0"/>
              <a:t>İl Milli Eğitim Müdürlüğü ile Kayseri ve Civarı Elektrik Türk A.Ş arasında 21.10.2016 tarihinde imzalanan işbirliği Protokolü kapsamında İlkokullarda </a:t>
            </a:r>
            <a:r>
              <a:rPr lang="tr-TR" sz="1700" dirty="0" smtClean="0"/>
              <a:t>Öğrenim </a:t>
            </a:r>
            <a:r>
              <a:rPr lang="tr-TR" sz="1700" dirty="0"/>
              <a:t>gören öğrencilere yönelik “Enerji Tasarrufu ve Enerji Verimliliği” konusunda bilgilendirme çalışmaları yapılacaktır</a:t>
            </a:r>
            <a:r>
              <a:rPr lang="tr-TR" sz="1700" dirty="0" smtClean="0"/>
              <a:t>.</a:t>
            </a:r>
          </a:p>
          <a:p>
            <a:endParaRPr lang="tr-TR" sz="1000" dirty="0" smtClean="0"/>
          </a:p>
          <a:p>
            <a:r>
              <a:rPr lang="tr-TR" sz="1700" dirty="0" smtClean="0"/>
              <a:t>2- </a:t>
            </a:r>
            <a:r>
              <a:rPr lang="tr-TR" sz="1700" dirty="0"/>
              <a:t>Enerji tasarrufu, Enerji verimliliği, bilinçli tüketici gibi konularda düzenlenen yarışmalara okulların katılımı artırılacaktır</a:t>
            </a:r>
            <a:r>
              <a:rPr lang="tr-TR" sz="1700" dirty="0" smtClean="0"/>
              <a:t>.</a:t>
            </a:r>
          </a:p>
          <a:p>
            <a:endParaRPr lang="tr-TR" sz="1700" dirty="0"/>
          </a:p>
          <a:p>
            <a:r>
              <a:rPr lang="tr-TR" sz="1700" dirty="0" smtClean="0"/>
              <a:t>3- Okullardaki elektrikli araçlar kullanılmadığında tam kapalı konuma getirilmelidir.</a:t>
            </a:r>
          </a:p>
          <a:p>
            <a:endParaRPr lang="tr-TR" sz="1700" dirty="0"/>
          </a:p>
          <a:p>
            <a:r>
              <a:rPr lang="tr-TR" sz="1700" dirty="0" smtClean="0"/>
              <a:t>4- Aydınlanmada tasarruflu ampuller tercih edilmelidir.</a:t>
            </a:r>
            <a:endParaRPr lang="tr-TR" sz="1700" dirty="0"/>
          </a:p>
          <a:p>
            <a:r>
              <a:rPr lang="tr-TR" dirty="0" smtClean="0"/>
              <a:t> </a:t>
            </a:r>
            <a:endParaRPr lang="tr-TR" dirty="0"/>
          </a:p>
          <a:p>
            <a:endParaRPr lang="tr-TR" dirty="0" smtClean="0"/>
          </a:p>
          <a:p>
            <a:endParaRPr lang="tr-TR" b="1" dirty="0" smtClean="0"/>
          </a:p>
        </p:txBody>
      </p:sp>
      <p:sp>
        <p:nvSpPr>
          <p:cNvPr id="4" name="Metin kutusu 3">
            <a:hlinkClick r:id="rId5" action="ppaction://hlinksldjump"/>
          </p:cNvPr>
          <p:cNvSpPr txBox="1"/>
          <p:nvPr/>
        </p:nvSpPr>
        <p:spPr>
          <a:xfrm>
            <a:off x="7038795" y="6194665"/>
            <a:ext cx="149364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ANA SAYFA</a:t>
            </a:r>
            <a:endParaRPr lang="tr-TR" dirty="0"/>
          </a:p>
        </p:txBody>
      </p:sp>
      <p:pic>
        <p:nvPicPr>
          <p:cNvPr id="3074" name="Picture 2" descr="ENERJİ VERİMLİLİĞİ ile ilgili görsel sonuc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8767" y="2016198"/>
            <a:ext cx="2883073" cy="174158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4" descr="İ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8767" y="3857145"/>
            <a:ext cx="2792788" cy="1940752"/>
          </a:xfrm>
          <a:prstGeom prst="rect">
            <a:avLst/>
          </a:prstGeom>
        </p:spPr>
      </p:pic>
    </p:spTree>
    <p:extLst>
      <p:ext uri="{BB962C8B-B14F-4D97-AF65-F5344CB8AC3E}">
        <p14:creationId xmlns:p14="http://schemas.microsoft.com/office/powerpoint/2010/main" xmlns="" val="2780721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2" name="Metin kutusu 1"/>
          <p:cNvSpPr txBox="1"/>
          <p:nvPr/>
        </p:nvSpPr>
        <p:spPr>
          <a:xfrm>
            <a:off x="3131840" y="1916832"/>
            <a:ext cx="5636055" cy="369332"/>
          </a:xfrm>
          <a:prstGeom prst="rect">
            <a:avLst/>
          </a:prstGeom>
          <a:noFill/>
        </p:spPr>
        <p:txBody>
          <a:bodyPr wrap="square" rtlCol="0">
            <a:spAutoFit/>
          </a:bodyPr>
          <a:lstStyle/>
          <a:p>
            <a:r>
              <a:rPr lang="tr-TR" dirty="0"/>
              <a:t> </a:t>
            </a:r>
          </a:p>
        </p:txBody>
      </p:sp>
      <p:sp>
        <p:nvSpPr>
          <p:cNvPr id="3" name="Metin kutusu 2"/>
          <p:cNvSpPr txBox="1"/>
          <p:nvPr/>
        </p:nvSpPr>
        <p:spPr>
          <a:xfrm>
            <a:off x="3387742" y="1881544"/>
            <a:ext cx="5504737" cy="5601533"/>
          </a:xfrm>
          <a:prstGeom prst="rect">
            <a:avLst/>
          </a:prstGeom>
          <a:noFill/>
        </p:spPr>
        <p:txBody>
          <a:bodyPr wrap="square" rtlCol="0">
            <a:spAutoFit/>
          </a:bodyPr>
          <a:lstStyle/>
          <a:p>
            <a:pPr algn="ctr"/>
            <a:r>
              <a:rPr lang="tr-TR" sz="1700" b="1" dirty="0" smtClean="0"/>
              <a:t>GERİ DÖNÜŞÜM</a:t>
            </a:r>
          </a:p>
          <a:p>
            <a:r>
              <a:rPr lang="tr-TR" sz="1700" dirty="0"/>
              <a:t>1- İl Milli Eğitim Müdürlüğü ile Kayseri Büyükşehir Belediyesi arasında 12.10.2016 tarihinde </a:t>
            </a:r>
            <a:r>
              <a:rPr lang="tr-TR" sz="1700" dirty="0" smtClean="0"/>
              <a:t>imzala-</a:t>
            </a:r>
            <a:r>
              <a:rPr lang="tr-TR" sz="1700" dirty="0" err="1" smtClean="0"/>
              <a:t>nan</a:t>
            </a:r>
            <a:r>
              <a:rPr lang="tr-TR" sz="1700" dirty="0" smtClean="0"/>
              <a:t> </a:t>
            </a:r>
            <a:r>
              <a:rPr lang="tr-TR" sz="1700" dirty="0"/>
              <a:t>işbirliği Protokolü kapsamında Anaokulu ve İlkokullarda öğrenim gören öğrencilere yönelik “Çevre Eğitimi Projesi” çalışmalar yapılacaktır</a:t>
            </a:r>
            <a:r>
              <a:rPr lang="tr-TR" sz="1700" dirty="0" smtClean="0"/>
              <a:t>.</a:t>
            </a:r>
          </a:p>
          <a:p>
            <a:endParaRPr lang="tr-TR" sz="1700" dirty="0"/>
          </a:p>
          <a:p>
            <a:r>
              <a:rPr lang="tr-TR" sz="1700" dirty="0" smtClean="0"/>
              <a:t>2- </a:t>
            </a:r>
            <a:r>
              <a:rPr lang="tr-TR" sz="1700" dirty="0"/>
              <a:t>Geri dönüşüm toplama faaliyetlerine aktif olarak katılım sağlanacak, Geri dönüşüm malzemeleri alınmayan okullarımız bağlı oldukları ilçe Belediyeleri ile irtibata geçerek Geri dönüşüm faaliyetlerine katılacaklardır</a:t>
            </a:r>
            <a:r>
              <a:rPr lang="tr-TR" sz="1700" dirty="0" smtClean="0"/>
              <a:t>. </a:t>
            </a:r>
            <a:r>
              <a:rPr lang="tr-TR" sz="1600" dirty="0" smtClean="0"/>
              <a:t>(</a:t>
            </a:r>
            <a:r>
              <a:rPr lang="tr-TR" sz="1600" b="1" dirty="0"/>
              <a:t>-Melikgazi, Kocasinan ve Talas Belediye Sınırları içerisinde kalan </a:t>
            </a:r>
            <a:r>
              <a:rPr lang="tr-TR" sz="1600" b="1" dirty="0" smtClean="0"/>
              <a:t>okullarımız) </a:t>
            </a:r>
            <a:endParaRPr lang="tr-TR" sz="1600" dirty="0"/>
          </a:p>
          <a:p>
            <a:endParaRPr lang="tr-TR" sz="1700" dirty="0" smtClean="0"/>
          </a:p>
          <a:p>
            <a:r>
              <a:rPr lang="tr-TR" sz="1700" dirty="0"/>
              <a:t>3- İmkan dahilinde okullarımız geri dönüşüm tesislerine gezi düzenleyecektir. </a:t>
            </a:r>
          </a:p>
          <a:p>
            <a:endParaRPr lang="tr-TR" sz="1700" dirty="0"/>
          </a:p>
          <a:p>
            <a:r>
              <a:rPr lang="tr-TR" dirty="0" smtClean="0"/>
              <a:t> </a:t>
            </a:r>
            <a:endParaRPr lang="tr-TR" dirty="0"/>
          </a:p>
          <a:p>
            <a:endParaRPr lang="tr-TR" dirty="0" smtClean="0"/>
          </a:p>
          <a:p>
            <a:endParaRPr lang="tr-TR" b="1" dirty="0" smtClean="0"/>
          </a:p>
        </p:txBody>
      </p:sp>
      <p:sp>
        <p:nvSpPr>
          <p:cNvPr id="4" name="Metin kutusu 3">
            <a:hlinkClick r:id="rId5" action="ppaction://hlinksldjump"/>
          </p:cNvPr>
          <p:cNvSpPr txBox="1"/>
          <p:nvPr/>
        </p:nvSpPr>
        <p:spPr>
          <a:xfrm>
            <a:off x="7038795" y="6194665"/>
            <a:ext cx="149364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ANA SAYFA</a:t>
            </a:r>
            <a:endParaRPr lang="tr-TR" dirty="0"/>
          </a:p>
        </p:txBody>
      </p:sp>
      <p:sp>
        <p:nvSpPr>
          <p:cNvPr id="5" name="AutoShape 4" descr="İ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2456" y="1973275"/>
            <a:ext cx="3305287" cy="3406676"/>
          </a:xfrm>
          <a:prstGeom prst="rect">
            <a:avLst/>
          </a:prstGeom>
        </p:spPr>
      </p:pic>
    </p:spTree>
    <p:extLst>
      <p:ext uri="{BB962C8B-B14F-4D97-AF65-F5344CB8AC3E}">
        <p14:creationId xmlns:p14="http://schemas.microsoft.com/office/powerpoint/2010/main" xmlns="" val="849849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2" name="Metin kutusu 1"/>
          <p:cNvSpPr txBox="1"/>
          <p:nvPr/>
        </p:nvSpPr>
        <p:spPr>
          <a:xfrm>
            <a:off x="3131840" y="1916832"/>
            <a:ext cx="5636055" cy="369332"/>
          </a:xfrm>
          <a:prstGeom prst="rect">
            <a:avLst/>
          </a:prstGeom>
          <a:noFill/>
        </p:spPr>
        <p:txBody>
          <a:bodyPr wrap="square" rtlCol="0">
            <a:spAutoFit/>
          </a:bodyPr>
          <a:lstStyle/>
          <a:p>
            <a:r>
              <a:rPr lang="tr-TR" dirty="0"/>
              <a:t> </a:t>
            </a:r>
          </a:p>
        </p:txBody>
      </p:sp>
      <p:sp>
        <p:nvSpPr>
          <p:cNvPr id="4" name="Metin kutusu 3">
            <a:hlinkClick r:id="rId5" action="ppaction://hlinksldjump"/>
          </p:cNvPr>
          <p:cNvSpPr txBox="1"/>
          <p:nvPr/>
        </p:nvSpPr>
        <p:spPr>
          <a:xfrm>
            <a:off x="7038795" y="6194665"/>
            <a:ext cx="149364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ANA SAYFA</a:t>
            </a:r>
            <a:endParaRPr lang="tr-TR" dirty="0"/>
          </a:p>
        </p:txBody>
      </p:sp>
      <p:sp>
        <p:nvSpPr>
          <p:cNvPr id="5" name="AutoShape 4" descr="İ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6" cstate="print"/>
          <a:stretch>
            <a:fillRect/>
          </a:stretch>
        </p:blipFill>
        <p:spPr>
          <a:xfrm>
            <a:off x="179512" y="2634038"/>
            <a:ext cx="4391943" cy="2848256"/>
          </a:xfrm>
          <a:prstGeom prst="rect">
            <a:avLst/>
          </a:prstGeom>
        </p:spPr>
      </p:pic>
      <p:pic>
        <p:nvPicPr>
          <p:cNvPr id="8" name="Resim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76908" y="1889398"/>
            <a:ext cx="4310664" cy="2919425"/>
          </a:xfrm>
          <a:prstGeom prst="rect">
            <a:avLst/>
          </a:prstGeom>
        </p:spPr>
      </p:pic>
      <p:sp>
        <p:nvSpPr>
          <p:cNvPr id="9" name="Dikdörtgen 8"/>
          <p:cNvSpPr/>
          <p:nvPr/>
        </p:nvSpPr>
        <p:spPr>
          <a:xfrm>
            <a:off x="1079111" y="2120280"/>
            <a:ext cx="1933052" cy="369332"/>
          </a:xfrm>
          <a:prstGeom prst="rect">
            <a:avLst/>
          </a:prstGeom>
        </p:spPr>
        <p:txBody>
          <a:bodyPr wrap="square">
            <a:spAutoFit/>
          </a:bodyPr>
          <a:lstStyle/>
          <a:p>
            <a:pPr algn="ctr"/>
            <a:r>
              <a:rPr lang="tr-TR" b="1" dirty="0" smtClean="0"/>
              <a:t>MİLLİ ÜRETİM</a:t>
            </a:r>
            <a:endParaRPr lang="tr-TR" b="1" dirty="0"/>
          </a:p>
        </p:txBody>
      </p:sp>
      <p:sp>
        <p:nvSpPr>
          <p:cNvPr id="10" name="Metin kutusu 9"/>
          <p:cNvSpPr txBox="1"/>
          <p:nvPr/>
        </p:nvSpPr>
        <p:spPr>
          <a:xfrm>
            <a:off x="4788024" y="5085184"/>
            <a:ext cx="4099548" cy="877163"/>
          </a:xfrm>
          <a:prstGeom prst="rect">
            <a:avLst/>
          </a:prstGeom>
          <a:noFill/>
        </p:spPr>
        <p:txBody>
          <a:bodyPr wrap="square" rtlCol="0">
            <a:spAutoFit/>
          </a:bodyPr>
          <a:lstStyle/>
          <a:p>
            <a:r>
              <a:rPr lang="tr-TR" sz="1700" dirty="0" smtClean="0"/>
              <a:t>Proje Panosunda Milli Üretimle ilgili görsellere yer verilecektir.</a:t>
            </a:r>
          </a:p>
          <a:p>
            <a:endParaRPr lang="tr-TR" sz="1700" dirty="0"/>
          </a:p>
        </p:txBody>
      </p:sp>
    </p:spTree>
    <p:extLst>
      <p:ext uri="{BB962C8B-B14F-4D97-AF65-F5344CB8AC3E}">
        <p14:creationId xmlns:p14="http://schemas.microsoft.com/office/powerpoint/2010/main" xmlns="" val="905442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2" name="Metin kutusu 1"/>
          <p:cNvSpPr txBox="1"/>
          <p:nvPr/>
        </p:nvSpPr>
        <p:spPr>
          <a:xfrm>
            <a:off x="3131840" y="1916832"/>
            <a:ext cx="5636055" cy="369332"/>
          </a:xfrm>
          <a:prstGeom prst="rect">
            <a:avLst/>
          </a:prstGeom>
          <a:noFill/>
        </p:spPr>
        <p:txBody>
          <a:bodyPr wrap="square" rtlCol="0">
            <a:spAutoFit/>
          </a:bodyPr>
          <a:lstStyle/>
          <a:p>
            <a:r>
              <a:rPr lang="tr-TR" dirty="0"/>
              <a:t> </a:t>
            </a:r>
          </a:p>
        </p:txBody>
      </p:sp>
      <p:sp>
        <p:nvSpPr>
          <p:cNvPr id="4" name="Metin kutusu 3">
            <a:hlinkClick r:id="rId5" action="ppaction://hlinksldjump"/>
          </p:cNvPr>
          <p:cNvSpPr txBox="1"/>
          <p:nvPr/>
        </p:nvSpPr>
        <p:spPr>
          <a:xfrm>
            <a:off x="7038795" y="6194665"/>
            <a:ext cx="149364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ANA SAYFA</a:t>
            </a:r>
            <a:endParaRPr lang="tr-TR" dirty="0"/>
          </a:p>
        </p:txBody>
      </p:sp>
      <p:sp>
        <p:nvSpPr>
          <p:cNvPr id="5" name="AutoShape 4" descr="İ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Dikdörtgen 8"/>
          <p:cNvSpPr/>
          <p:nvPr/>
        </p:nvSpPr>
        <p:spPr>
          <a:xfrm>
            <a:off x="479276" y="2442045"/>
            <a:ext cx="2916825" cy="369332"/>
          </a:xfrm>
          <a:prstGeom prst="rect">
            <a:avLst/>
          </a:prstGeom>
        </p:spPr>
        <p:txBody>
          <a:bodyPr wrap="square">
            <a:spAutoFit/>
          </a:bodyPr>
          <a:lstStyle/>
          <a:p>
            <a:pPr algn="ctr"/>
            <a:r>
              <a:rPr lang="tr-TR" b="1" dirty="0" smtClean="0"/>
              <a:t>BİLİNÇLİ TÜKETİCİ</a:t>
            </a:r>
            <a:endParaRPr lang="tr-TR" b="1" dirty="0"/>
          </a:p>
        </p:txBody>
      </p:sp>
      <p:sp>
        <p:nvSpPr>
          <p:cNvPr id="10" name="Metin kutusu 9"/>
          <p:cNvSpPr txBox="1"/>
          <p:nvPr/>
        </p:nvSpPr>
        <p:spPr>
          <a:xfrm>
            <a:off x="4572000" y="4717338"/>
            <a:ext cx="4315572" cy="1661993"/>
          </a:xfrm>
          <a:prstGeom prst="rect">
            <a:avLst/>
          </a:prstGeom>
          <a:noFill/>
        </p:spPr>
        <p:txBody>
          <a:bodyPr wrap="square" rtlCol="0">
            <a:spAutoFit/>
          </a:bodyPr>
          <a:lstStyle/>
          <a:p>
            <a:r>
              <a:rPr lang="tr-TR" sz="1700" dirty="0" smtClean="0"/>
              <a:t>1- Proje Panosunda Bilinçli Tüketimle ilgili görsellere yer verilecektir.</a:t>
            </a:r>
          </a:p>
          <a:p>
            <a:endParaRPr lang="tr-TR" sz="1700" dirty="0"/>
          </a:p>
          <a:p>
            <a:r>
              <a:rPr lang="tr-TR" sz="1700" dirty="0" smtClean="0"/>
              <a:t>2- Tüketimde Türk Malı kullanımının teşvik edilmesi.</a:t>
            </a:r>
          </a:p>
          <a:p>
            <a:endParaRPr lang="tr-TR" sz="1700" dirty="0"/>
          </a:p>
        </p:txBody>
      </p:sp>
      <p:pic>
        <p:nvPicPr>
          <p:cNvPr id="3" name="Resim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58284" y="3047252"/>
            <a:ext cx="4051736" cy="2589213"/>
          </a:xfrm>
          <a:prstGeom prst="rect">
            <a:avLst/>
          </a:prstGeom>
        </p:spPr>
      </p:pic>
      <p:pic>
        <p:nvPicPr>
          <p:cNvPr id="6148" name="Picture 4" descr="İlgili resi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37946" y="1923832"/>
            <a:ext cx="4149626" cy="25667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3183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18" name="Dikdörtgen 17"/>
          <p:cNvSpPr/>
          <p:nvPr/>
        </p:nvSpPr>
        <p:spPr>
          <a:xfrm>
            <a:off x="791580" y="2052704"/>
            <a:ext cx="7560840" cy="3539430"/>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r>
              <a:rPr lang="tr-TR" sz="22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roje niçin gereklidir?</a:t>
            </a:r>
          </a:p>
          <a:p>
            <a:endParaRPr lang="tr-TR" sz="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Font typeface="+mj-lt"/>
              <a:buAutoNum type="alphaLcParenR"/>
            </a:pP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Millî </a:t>
            </a:r>
            <a:r>
              <a:rPr lang="tr-TR" sz="22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kalkınma</a:t>
            </a:r>
            <a:r>
              <a:rPr lang="tr-TR" sz="2200" dirty="0">
                <a:latin typeface="Times New Roman" panose="02020603050405020304" pitchFamily="18" charset="0"/>
                <a:cs typeface="Times New Roman" panose="02020603050405020304" pitchFamily="18" charset="0"/>
              </a:rPr>
              <a:t>yı destekleyici, toplumsal projelerin başarıya ulaşması için eğitim etkinliklerini düzenlemek ve bu tür çalışmalara katılmak.</a:t>
            </a:r>
          </a:p>
          <a:p>
            <a:pPr marL="342900" lvl="0" indent="-342900">
              <a:spcAft>
                <a:spcPts val="0"/>
              </a:spcAft>
              <a:buFont typeface="+mj-lt"/>
              <a:buAutoNum type="alphaLcParenR"/>
            </a:pPr>
            <a:r>
              <a:rPr lang="tr-TR" sz="2200" dirty="0" smtClean="0">
                <a:solidFill>
                  <a:srgbClr val="000000"/>
                </a:solidFill>
                <a:latin typeface="Times New Roman" panose="02020603050405020304" pitchFamily="18" charset="0"/>
                <a:ea typeface="Times New Roman" panose="02020603050405020304" pitchFamily="18" charset="0"/>
              </a:rPr>
              <a:t>Örgün ve Yaygın Eğitim Kurumlarında, çalışanların ve öğrencilerin üretim ve tüketim konusunda </a:t>
            </a:r>
            <a:r>
              <a:rPr lang="tr-TR" sz="2200" u="sng"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milli bilinc</a:t>
            </a:r>
            <a:r>
              <a:rPr lang="tr-TR" sz="2200" dirty="0" smtClean="0">
                <a:solidFill>
                  <a:srgbClr val="000000"/>
                </a:solidFill>
                <a:latin typeface="Times New Roman" panose="02020603050405020304" pitchFamily="18" charset="0"/>
                <a:ea typeface="Times New Roman" panose="02020603050405020304" pitchFamily="18" charset="0"/>
              </a:rPr>
              <a:t>e sahip olmasını sağlamak.</a:t>
            </a:r>
          </a:p>
          <a:p>
            <a:pPr marL="342900" indent="-342900">
              <a:buFont typeface="+mj-lt"/>
              <a:buAutoNum type="alphaLcParenR"/>
            </a:pPr>
            <a:r>
              <a:rPr lang="tr-TR" sz="2200" dirty="0" smtClean="0">
                <a:latin typeface="Times New Roman" panose="02020603050405020304" pitchFamily="18" charset="0"/>
                <a:cs typeface="Times New Roman" panose="02020603050405020304" pitchFamily="18" charset="0"/>
              </a:rPr>
              <a:t>Enerji Verimliliği,</a:t>
            </a:r>
            <a:r>
              <a:rPr lang="tr-TR" sz="2200" dirty="0">
                <a:latin typeface="Times New Roman" panose="02020603050405020304" pitchFamily="18" charset="0"/>
                <a:cs typeface="Times New Roman" panose="02020603050405020304" pitchFamily="18" charset="0"/>
              </a:rPr>
              <a:t> Geri </a:t>
            </a:r>
            <a:r>
              <a:rPr lang="tr-TR" sz="2200" dirty="0" smtClean="0">
                <a:latin typeface="Times New Roman" panose="02020603050405020304" pitchFamily="18" charset="0"/>
                <a:cs typeface="Times New Roman" panose="02020603050405020304" pitchFamily="18" charset="0"/>
              </a:rPr>
              <a:t>dönüşüm, Su tasarrufu gibi konularda bilinç oluşturmak ve katkı sağlamak.</a:t>
            </a:r>
            <a:endParaRPr lang="tr-TR" sz="2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LcParenR"/>
            </a:pPr>
            <a:endParaRPr lang="tr-T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238053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18" name="Dikdörtgen 17"/>
          <p:cNvSpPr/>
          <p:nvPr/>
        </p:nvSpPr>
        <p:spPr>
          <a:xfrm>
            <a:off x="791580" y="2052704"/>
            <a:ext cx="7740860" cy="3939540"/>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Projenin hedefleri nelerdir?</a:t>
            </a:r>
          </a:p>
          <a:p>
            <a:endParaRPr lang="tr-TR" sz="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 Eğitim kurumlarında çalışanlar ve öğrencilerde </a:t>
            </a:r>
            <a:r>
              <a:rPr lang="tr-TR" sz="2200" u="sng" dirty="0">
                <a:latin typeface="Times New Roman" panose="02020603050405020304" pitchFamily="18" charset="0"/>
                <a:cs typeface="Times New Roman" panose="02020603050405020304" pitchFamily="18" charset="0"/>
              </a:rPr>
              <a:t>tasarruf bilinci </a:t>
            </a:r>
            <a:r>
              <a:rPr lang="tr-TR" sz="2200" dirty="0">
                <a:latin typeface="Times New Roman" panose="02020603050405020304" pitchFamily="18" charset="0"/>
                <a:cs typeface="Times New Roman" panose="02020603050405020304" pitchFamily="18" charset="0"/>
              </a:rPr>
              <a:t>oluşturarak kurumların giderlerini </a:t>
            </a:r>
            <a:r>
              <a:rPr lang="tr-TR" sz="2200" dirty="0" smtClean="0">
                <a:latin typeface="Times New Roman" panose="02020603050405020304" pitchFamily="18" charset="0"/>
                <a:cs typeface="Times New Roman" panose="02020603050405020304" pitchFamily="18" charset="0"/>
              </a:rPr>
              <a:t>azaltmak ve </a:t>
            </a:r>
            <a:r>
              <a:rPr lang="tr-TR" sz="2200" u="sng" dirty="0" smtClean="0">
                <a:latin typeface="Times New Roman" panose="02020603050405020304" pitchFamily="18" charset="0"/>
                <a:cs typeface="Times New Roman" panose="02020603050405020304" pitchFamily="18" charset="0"/>
              </a:rPr>
              <a:t>tüketici </a:t>
            </a:r>
            <a:r>
              <a:rPr lang="tr-TR" sz="2200" u="sng" dirty="0">
                <a:latin typeface="Times New Roman" panose="02020603050405020304" pitchFamily="18" charset="0"/>
                <a:cs typeface="Times New Roman" panose="02020603050405020304" pitchFamily="18" charset="0"/>
              </a:rPr>
              <a:t>hakları </a:t>
            </a:r>
            <a:r>
              <a:rPr lang="tr-TR" sz="2200" dirty="0">
                <a:latin typeface="Times New Roman" panose="02020603050405020304" pitchFamily="18" charset="0"/>
                <a:cs typeface="Times New Roman" panose="02020603050405020304" pitchFamily="18" charset="0"/>
              </a:rPr>
              <a:t>konusunda bilinçlenmelerini sağlamak.</a:t>
            </a:r>
          </a:p>
          <a:p>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Tüketim </a:t>
            </a:r>
            <a:r>
              <a:rPr lang="tr-TR" sz="2200" dirty="0">
                <a:latin typeface="Times New Roman" panose="02020603050405020304" pitchFamily="18" charset="0"/>
                <a:cs typeface="Times New Roman" panose="02020603050405020304" pitchFamily="18" charset="0"/>
              </a:rPr>
              <a:t>alışkanlıklarında </a:t>
            </a:r>
            <a:r>
              <a:rPr lang="tr-TR" sz="2200" u="sng" dirty="0">
                <a:latin typeface="Times New Roman" panose="02020603050405020304" pitchFamily="18" charset="0"/>
                <a:cs typeface="Times New Roman" panose="02020603050405020304" pitchFamily="18" charset="0"/>
              </a:rPr>
              <a:t>milli ürünleri </a:t>
            </a:r>
            <a:r>
              <a:rPr lang="tr-TR" sz="2200" dirty="0">
                <a:latin typeface="Times New Roman" panose="02020603050405020304" pitchFamily="18" charset="0"/>
                <a:cs typeface="Times New Roman" panose="02020603050405020304" pitchFamily="18" charset="0"/>
              </a:rPr>
              <a:t>kullanmaya teşvik etmek.</a:t>
            </a:r>
          </a:p>
          <a:p>
            <a:r>
              <a:rPr lang="tr-TR" sz="2200" dirty="0">
                <a:latin typeface="Times New Roman" panose="02020603050405020304" pitchFamily="18" charset="0"/>
                <a:cs typeface="Times New Roman" panose="02020603050405020304" pitchFamily="18" charset="0"/>
              </a:rPr>
              <a:t>* Geri dönüşümle ilgili farkındalık oluşturarak, doğal kaynakları-mızı korumak, geleceğe ve ekonomiye yatırım yapmak.</a:t>
            </a:r>
          </a:p>
          <a:p>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Enerji verimliliği, Su tasarrufu, Atık malzeme kullanımı vb. konularda Projeler üretilerek ulusal yarışmalara katılımı teşvik etmek.</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51685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1795</TotalTime>
  <Words>1157</Words>
  <Application>Microsoft Office PowerPoint</Application>
  <PresentationFormat>Ekran Gösterisi (4:3)</PresentationFormat>
  <Paragraphs>294</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Kalabalık</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DÜZCE VALİLİĞİ İL MİLLİ EĞİTİM MÜDÜRLÜĞÜ</dc:title>
  <dc:creator>mem</dc:creator>
  <cp:lastModifiedBy>rtas</cp:lastModifiedBy>
  <cp:revision>121</cp:revision>
  <dcterms:created xsi:type="dcterms:W3CDTF">2016-08-13T11:08:41Z</dcterms:created>
  <dcterms:modified xsi:type="dcterms:W3CDTF">2018-10-24T15:32:43Z</dcterms:modified>
</cp:coreProperties>
</file>